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notesSlide1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_rels/notesSlide1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.xml.rels" ContentType="application/vnd.openxmlformats-package.relationships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5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13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_rels/slideLayout132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2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57.png" ContentType="image/png"/>
  <Override PartName="/ppt/media/image53.png" ContentType="image/png"/>
  <Override PartName="/ppt/media/image52.png" ContentType="image/png"/>
  <Override PartName="/ppt/media/image56.png" ContentType="image/png"/>
  <Override PartName="/ppt/media/image51.png" ContentType="image/png"/>
  <Override PartName="/ppt/media/image50.png" ContentType="image/png"/>
  <Override PartName="/ppt/media/image49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36.png" ContentType="image/png"/>
  <Override PartName="/ppt/media/image32.png" ContentType="image/png"/>
  <Override PartName="/ppt/media/image45.png" ContentType="image/png"/>
  <Override PartName="/ppt/media/image44.png" ContentType="image/png"/>
  <Override PartName="/ppt/media/image30.png" ContentType="image/png"/>
  <Override PartName="/ppt/media/image27.png" ContentType="image/png"/>
  <Override PartName="/ppt/media/image26.png" ContentType="image/png"/>
  <Override PartName="/ppt/media/image38.png" ContentType="image/png"/>
  <Override PartName="/ppt/media/image33.png" ContentType="image/png"/>
  <Override PartName="/ppt/media/image25.png" ContentType="image/png"/>
  <Override PartName="/ppt/media/image28.png" ContentType="image/png"/>
  <Override PartName="/ppt/media/image55.png" ContentType="image/png"/>
  <Override PartName="/ppt/media/image37.png" ContentType="image/png"/>
  <Override PartName="/ppt/media/image22.png" ContentType="image/png"/>
  <Override PartName="/ppt/media/image31.png" ContentType="image/png"/>
  <Override PartName="/ppt/media/image24.png" ContentType="image/png"/>
  <Override PartName="/ppt/media/image54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6.png" ContentType="image/png"/>
  <Override PartName="/ppt/media/image17.png" ContentType="image/png"/>
  <Override PartName="/ppt/media/image14.png" ContentType="image/png"/>
  <Override PartName="/ppt/media/image46.png" ContentType="image/png"/>
  <Override PartName="/ppt/media/image13.png" ContentType="image/png"/>
  <Override PartName="/ppt/media/image23.png" ContentType="image/png"/>
  <Override PartName="/ppt/media/image39.png" ContentType="image/png"/>
  <Override PartName="/ppt/media/image35.png" ContentType="image/png"/>
  <Override PartName="/ppt/media/image12.png" ContentType="image/png"/>
  <Override PartName="/ppt/media/image10.png" ContentType="image/png"/>
  <Override PartName="/ppt/media/image48.png" ContentType="image/png"/>
  <Override PartName="/ppt/media/image15.png" ContentType="image/png"/>
  <Override PartName="/ppt/media/image9.png" ContentType="image/png"/>
  <Override PartName="/ppt/media/image40.png" ContentType="image/png"/>
  <Override PartName="/ppt/media/image8.png" ContentType="image/png"/>
  <Override PartName="/ppt/media/image29.png" ContentType="image/png"/>
  <Override PartName="/ppt/media/image34.png" ContentType="image/png"/>
  <Override PartName="/ppt/media/image6.png" ContentType="image/png"/>
  <Override PartName="/ppt/media/image5.png" ContentType="image/png"/>
  <Override PartName="/ppt/media/image18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47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11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41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42" name="PlaceHolder 3"/>
          <p:cNvSpPr>
            <a:spLocks noGrp="1"/>
          </p:cNvSpPr>
          <p:nvPr>
            <p:ph type="dt"/>
          </p:nvPr>
        </p:nvSpPr>
        <p:spPr>
          <a:xfrm>
            <a:off x="3884400" y="0"/>
            <a:ext cx="2971800" cy="457200"/>
          </a:xfrm>
          <a:prstGeom prst="rect">
            <a:avLst/>
          </a:prstGeom>
        </p:spPr>
        <p:txBody>
          <a:bodyPr lIns="90000" rIns="90000" tIns="46800" bIns="46800"/>
          <a:p>
            <a:pPr algn="r">
              <a:lnSpc>
                <a:spcPct val="100000"/>
              </a:lnSpc>
            </a:pPr>
            <a:r>
              <a:rPr lang="de-DE" sz="1200">
                <a:latin typeface="Calibri"/>
              </a:rPr>
              <a:t>&lt;Datum/Uhrzeit&gt;</a:t>
            </a:r>
            <a:endParaRPr/>
          </a:p>
        </p:txBody>
      </p:sp>
      <p:sp>
        <p:nvSpPr>
          <p:cNvPr id="443" name="PlaceHolder 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/>
          <a:p>
            <a:r>
              <a:rPr lang="en-NZ" sz="1200">
                <a:latin typeface="Calibri"/>
              </a:rPr>
              <a:t>Klicken Sie, um das Format der Notizen zu bearbeiten</a:t>
            </a:r>
            <a:endParaRPr/>
          </a:p>
        </p:txBody>
      </p:sp>
      <p:sp>
        <p:nvSpPr>
          <p:cNvPr id="444" name="PlaceHolder 5"/>
          <p:cNvSpPr>
            <a:spLocks noGrp="1"/>
          </p:cNvSpPr>
          <p:nvPr>
            <p:ph type="ftr"/>
          </p:nvPr>
        </p:nvSpPr>
        <p:spPr>
          <a:xfrm>
            <a:off x="-360" y="8685360"/>
            <a:ext cx="2971800" cy="457200"/>
          </a:xfrm>
          <a:prstGeom prst="rect">
            <a:avLst/>
          </a:prstGeom>
        </p:spPr>
        <p:txBody>
          <a:bodyPr lIns="90000" rIns="90000" tIns="46800" bIns="46800" anchor="b"/>
          <a:p>
            <a:endParaRPr/>
          </a:p>
        </p:txBody>
      </p:sp>
      <p:sp>
        <p:nvSpPr>
          <p:cNvPr id="445" name="PlaceHolder 6"/>
          <p:cNvSpPr>
            <a:spLocks noGrp="1"/>
          </p:cNvSpPr>
          <p:nvPr>
            <p:ph type="sldNum"/>
          </p:nvPr>
        </p:nvSpPr>
        <p:spPr>
          <a:xfrm>
            <a:off x="3884400" y="8685360"/>
            <a:ext cx="2971800" cy="457200"/>
          </a:xfrm>
          <a:prstGeom prst="rect">
            <a:avLst/>
          </a:prstGeom>
        </p:spPr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48A58A9F-D919-4F22-9FFB-A3447BC920FE}" type="slidenum">
              <a:rPr lang="de-DE" sz="1200">
                <a:latin typeface="Calibri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07" name="CustomShape 2"/>
          <p:cNvSpPr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4B61A03D-116C-45B5-B549-A2FECF22EBD6}" type="slidenum">
              <a:rPr lang="de-DE" sz="1200">
                <a:latin typeface="Calibri"/>
              </a:rPr>
              <a:t>&lt;Nummer&gt;</a:t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16" name="CustomShape 2"/>
          <p:cNvSpPr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BC09BF7B-CB04-4FC3-BC2B-DD7E478465AE}" type="slidenum">
              <a:rPr lang="de-DE" sz="1200">
                <a:latin typeface="Calibri"/>
              </a:rPr>
              <a:t>&lt;Nummer&gt;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5160"/>
          </a:xfrm>
          <a:prstGeom prst="rect">
            <a:avLst/>
          </a:prstGeom>
        </p:spPr>
        <p:txBody>
          <a:bodyPr lIns="0" rIns="0" tIns="0" bIns="0"/>
          <a:p>
            <a:r>
              <a:rPr lang="en-NZ" sz="1200">
                <a:latin typeface="Calibri"/>
              </a:rPr>
              <a:t>Why is multi-core a problem?</a:t>
            </a: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10" name="CustomShape 2"/>
          <p:cNvSpPr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BC792BA0-13D6-41ED-882B-3F4FE2256124}" type="slidenum">
              <a:rPr lang="de-DE" sz="1200">
                <a:latin typeface="Calibri"/>
              </a:rPr>
              <a:t>&lt;Nummer&gt;</a:t>
            </a:fld>
            <a:endParaRPr/>
          </a:p>
        </p:txBody>
      </p:sp>
      <p:sp>
        <p:nvSpPr>
          <p:cNvPr id="511" name="TextShape 3"/>
          <p:cNvSpPr txBox="1"/>
          <p:nvPr/>
        </p:nvSpPr>
        <p:spPr>
          <a:xfrm>
            <a:off x="685800" y="4343760"/>
            <a:ext cx="5486400" cy="4115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r>
              <a:rPr lang="en-NZ" sz="1200">
                <a:latin typeface="Calibri"/>
              </a:rPr>
              <a:t>We finished Introduction</a:t>
            </a:r>
            <a:endParaRPr/>
          </a:p>
          <a:p>
            <a:r>
              <a:rPr lang="en-NZ" sz="1200">
                <a:latin typeface="Calibri"/>
              </a:rPr>
              <a:t>CoElektra is the projects name?</a:t>
            </a:r>
            <a:endParaRPr/>
          </a:p>
          <a:p>
            <a:r>
              <a:rPr lang="en-NZ" sz="1200">
                <a:latin typeface="Calibri"/>
              </a:rPr>
              <a:t>Contributions</a:t>
            </a:r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5160"/>
          </a:xfrm>
          <a:prstGeom prst="rect">
            <a:avLst/>
          </a:prstGeom>
        </p:spPr>
        <p:txBody>
          <a:bodyPr lIns="0" rIns="0" tIns="0" bIns="0"/>
          <a:p>
            <a:r>
              <a:rPr lang="en-NZ" sz="1200">
                <a:latin typeface="Calibri"/>
              </a:rPr>
              <a:t>Explanation: Last Part of title</a:t>
            </a: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14" name="CustomShape 2"/>
          <p:cNvSpPr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/>
          <a:p>
            <a:pPr algn="r">
              <a:lnSpc>
                <a:spcPct val="100000"/>
              </a:lnSpc>
            </a:pPr>
            <a:fld id="{D958FCC1-1718-4A3A-8ACD-9637259A9794}" type="slidenum">
              <a:rPr lang="de-DE" sz="1200">
                <a:latin typeface="Calibri"/>
              </a:rPr>
              <a:t>&lt;Nummer&gt;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3.png"/><Relationship Id="rId3" Type="http://schemas.openxmlformats.org/officeDocument/2006/relationships/image" Target="../media/image34.png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7.png"/><Relationship Id="rId3" Type="http://schemas.openxmlformats.org/officeDocument/2006/relationships/image" Target="../media/image38.png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41.png"/><Relationship Id="rId3" Type="http://schemas.openxmlformats.org/officeDocument/2006/relationships/image" Target="../media/image42.png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9.png"/><Relationship Id="rId3" Type="http://schemas.openxmlformats.org/officeDocument/2006/relationships/image" Target="../media/image30.png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3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3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4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4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4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5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5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5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35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35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7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7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8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8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9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9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9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9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39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39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0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1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2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2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3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3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3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3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438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439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75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115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155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156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9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19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19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3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236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237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6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7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27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27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9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subTitle"/>
          </p:nvPr>
        </p:nvSpPr>
        <p:spPr>
          <a:xfrm>
            <a:off x="792000" y="273600"/>
            <a:ext cx="7416000" cy="269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29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0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0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31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pic>
        <p:nvPicPr>
          <p:cNvPr id="317" name="" descr=""/>
          <p:cNvPicPr/>
          <p:nvPr/>
        </p:nvPicPr>
        <p:blipFill>
          <a:blip r:embed="rId2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  <p:pic>
        <p:nvPicPr>
          <p:cNvPr id="318" name="" descr=""/>
          <p:cNvPicPr/>
          <p:nvPr/>
        </p:nvPicPr>
        <p:blipFill>
          <a:blip r:embed="rId3"/>
          <a:stretch/>
        </p:blipFill>
        <p:spPr>
          <a:xfrm>
            <a:off x="1735560" y="1600200"/>
            <a:ext cx="5672520" cy="4525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1.xml"/><Relationship Id="rId15" Type="http://schemas.openxmlformats.org/officeDocument/2006/relationships/slideLayout" Target="../slideLayouts/slideLayout13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Grafik 6" descr="TU_rendering.mini.tif"/>
          <p:cNvPicPr/>
          <p:nvPr/>
        </p:nvPicPr>
        <p:blipFill>
          <a:blip r:embed="rId2"/>
          <a:stretch/>
        </p:blipFill>
        <p:spPr>
          <a:xfrm>
            <a:off x="1440" y="0"/>
            <a:ext cx="9142560" cy="6858000"/>
          </a:xfrm>
          <a:prstGeom prst="rect">
            <a:avLst/>
          </a:prstGeom>
          <a:ln>
            <a:noFill/>
          </a:ln>
        </p:spPr>
      </p:pic>
      <p:sp>
        <p:nvSpPr>
          <p:cNvPr id="1" name="CustomShape 1"/>
          <p:cNvSpPr/>
          <p:nvPr/>
        </p:nvSpPr>
        <p:spPr>
          <a:xfrm>
            <a:off x="0" y="2076480"/>
            <a:ext cx="8144280" cy="4781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2"/>
          <p:cNvSpPr/>
          <p:nvPr/>
        </p:nvSpPr>
        <p:spPr>
          <a:xfrm>
            <a:off x="7628400" y="2076480"/>
            <a:ext cx="1012680" cy="1012680"/>
          </a:xfrm>
          <a:prstGeom prst="ellipse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3"/>
          <p:cNvSpPr/>
          <p:nvPr/>
        </p:nvSpPr>
        <p:spPr>
          <a:xfrm>
            <a:off x="4896000" y="2571480"/>
            <a:ext cx="3746520" cy="4286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Grafik 15" descr="TU_Signet.gif"/>
          <p:cNvPicPr/>
          <p:nvPr/>
        </p:nvPicPr>
        <p:blipFill>
          <a:blip r:embed="rId3"/>
          <a:stretch/>
        </p:blipFill>
        <p:spPr>
          <a:xfrm>
            <a:off x="216000" y="216000"/>
            <a:ext cx="4653000" cy="136836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360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  <p:sp>
        <p:nvSpPr>
          <p:cNvPr id="361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362" name="PlaceHolder 2"/>
          <p:cNvSpPr>
            <a:spLocks noGrp="1"/>
          </p:cNvSpPr>
          <p:nvPr>
            <p:ph type="dt"/>
          </p:nvPr>
        </p:nvSpPr>
        <p:spPr>
          <a:xfrm>
            <a:off x="857160" y="6356520"/>
            <a:ext cx="164304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lang="de-DE" sz="1200">
                <a:solidFill>
                  <a:srgbClr val="006699"/>
                </a:solidFill>
                <a:latin typeface="Times New Roman"/>
              </a:rPr>
              <a:t>&lt;Datum/Uhrzeit&gt;</a:t>
            </a:r>
            <a:endParaRPr/>
          </a:p>
        </p:txBody>
      </p:sp>
      <p:sp>
        <p:nvSpPr>
          <p:cNvPr id="36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36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173376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86C3A50D-0F38-4039-82AE-275766FE200A}" type="slidenum">
              <a:rPr lang="de-DE" sz="1200">
                <a:solidFill>
                  <a:srgbClr val="006699"/>
                </a:solidFill>
                <a:latin typeface="Times New Roman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ee7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400" name="Grafik 12" descr="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  <p:sp>
        <p:nvSpPr>
          <p:cNvPr id="401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397728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402" name="PlaceHolder 2"/>
          <p:cNvSpPr>
            <a:spLocks noGrp="1"/>
          </p:cNvSpPr>
          <p:nvPr>
            <p:ph type="dt"/>
          </p:nvPr>
        </p:nvSpPr>
        <p:spPr>
          <a:xfrm>
            <a:off x="856800" y="6356520"/>
            <a:ext cx="1630440" cy="36540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lang="de-AT" sz="1200">
                <a:solidFill>
                  <a:srgbClr val="006699"/>
                </a:solidFill>
                <a:latin typeface="Times New Roman"/>
              </a:rPr>
              <a:t>&lt;Datum/Uhrzeit&gt;</a:t>
            </a:r>
            <a:endParaRPr/>
          </a:p>
        </p:txBody>
      </p:sp>
      <p:sp>
        <p:nvSpPr>
          <p:cNvPr id="40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40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404" name="PlaceHolder 4"/>
          <p:cNvSpPr>
            <a:spLocks noGrp="1"/>
          </p:cNvSpPr>
          <p:nvPr>
            <p:ph type="sldNum"/>
          </p:nvPr>
        </p:nvSpPr>
        <p:spPr>
          <a:xfrm>
            <a:off x="8650440" y="6356520"/>
            <a:ext cx="421560" cy="36540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2CBA5105-0FAF-4C29-B9B7-E5AFE91E4453}" type="slidenum">
              <a:rPr lang="de-AT" sz="1200">
                <a:solidFill>
                  <a:srgbClr val="006699"/>
                </a:solidFill>
                <a:latin typeface="Times New Roman"/>
              </a:rPr>
              <a:t>&lt;Nummer&gt;</a:t>
            </a:fld>
            <a:endParaRPr/>
          </a:p>
        </p:txBody>
      </p:sp>
      <p:sp>
        <p:nvSpPr>
          <p:cNvPr id="40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NZ" sz="3600">
                <a:latin typeface="Arial"/>
              </a:rPr>
              <a:t>Klicken Sie, um das Format des Titeltextes zu bearbeiten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2076480"/>
            <a:ext cx="8144280" cy="4781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7628400" y="2076480"/>
            <a:ext cx="1012680" cy="1012680"/>
          </a:xfrm>
          <a:prstGeom prst="ellipse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3"/>
          <p:cNvSpPr/>
          <p:nvPr/>
        </p:nvSpPr>
        <p:spPr>
          <a:xfrm>
            <a:off x="4896000" y="2571480"/>
            <a:ext cx="3746520" cy="4286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2" name="Grafik 15" descr="TU_Signet.gif"/>
          <p:cNvPicPr/>
          <p:nvPr/>
        </p:nvPicPr>
        <p:blipFill>
          <a:blip r:embed="rId2"/>
          <a:stretch/>
        </p:blipFill>
        <p:spPr>
          <a:xfrm>
            <a:off x="216000" y="216000"/>
            <a:ext cx="4653000" cy="136836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ee7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rIns="90000" tIns="46800" bIns="46800" anchor="ctr"/>
          <a:p>
            <a:pPr>
              <a:lnSpc>
                <a:spcPct val="100000"/>
              </a:lnSpc>
            </a:pPr>
            <a:r>
              <a:rPr lang="de-DE" sz="1200">
                <a:solidFill>
                  <a:srgbClr val="898989"/>
                </a:solidFill>
                <a:latin typeface="Calibri"/>
              </a:rPr>
              <a:t>&lt;Datum/Uhrzeit&gt;</a:t>
            </a:r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>
              <a:lnSpc>
                <a:spcPct val="100000"/>
              </a:lnSpc>
            </a:pPr>
            <a:fld id="{3432FC5B-1FBA-4D61-9C8C-72E1484F8B91}" type="slidenum">
              <a:rPr lang="de-DE" sz="1200">
                <a:solidFill>
                  <a:srgbClr val="898989"/>
                </a:solidFill>
                <a:latin typeface="Calibri"/>
              </a:rPr>
              <a:t>&lt;Nummer&gt;</a:t>
            </a:fld>
            <a:endParaRPr/>
          </a:p>
        </p:txBody>
      </p:sp>
      <p:pic>
        <p:nvPicPr>
          <p:cNvPr id="81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82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dt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rIns="90000" tIns="46800" bIns="46800" anchor="ctr"/>
          <a:p>
            <a:pPr>
              <a:lnSpc>
                <a:spcPct val="100000"/>
              </a:lnSpc>
            </a:pPr>
            <a:r>
              <a:rPr lang="de-DE" sz="1200">
                <a:solidFill>
                  <a:srgbClr val="898989"/>
                </a:solidFill>
                <a:latin typeface="Calibri"/>
              </a:rPr>
              <a:t>&lt;Datum/Uhrzeit&gt;</a:t>
            </a:r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sldNum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>
              <a:lnSpc>
                <a:spcPct val="100000"/>
              </a:lnSpc>
            </a:pPr>
            <a:fld id="{0247A81E-A039-4B66-8663-B682EDD50E52}" type="slidenum">
              <a:rPr lang="de-DE" sz="1200">
                <a:solidFill>
                  <a:srgbClr val="898989"/>
                </a:solidFill>
                <a:latin typeface="Calibri"/>
              </a:rPr>
              <a:t>&lt;Nummer&gt;</a:t>
            </a:fld>
            <a:endParaRPr/>
          </a:p>
        </p:txBody>
      </p:sp>
      <p:pic>
        <p:nvPicPr>
          <p:cNvPr id="121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122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rafik 6" descr="TU_rendering.mini.tif"/>
          <p:cNvPicPr/>
          <p:nvPr/>
        </p:nvPicPr>
        <p:blipFill>
          <a:blip r:embed="rId2"/>
          <a:stretch/>
        </p:blipFill>
        <p:spPr>
          <a:xfrm>
            <a:off x="1440" y="0"/>
            <a:ext cx="9142560" cy="6858000"/>
          </a:xfrm>
          <a:prstGeom prst="rect">
            <a:avLst/>
          </a:prstGeom>
          <a:ln>
            <a:noFill/>
          </a:ln>
        </p:spPr>
      </p:pic>
      <p:sp>
        <p:nvSpPr>
          <p:cNvPr id="158" name="CustomShape 1"/>
          <p:cNvSpPr/>
          <p:nvPr/>
        </p:nvSpPr>
        <p:spPr>
          <a:xfrm>
            <a:off x="0" y="2076480"/>
            <a:ext cx="8144280" cy="4781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CustomShape 2"/>
          <p:cNvSpPr/>
          <p:nvPr/>
        </p:nvSpPr>
        <p:spPr>
          <a:xfrm>
            <a:off x="7628400" y="2076480"/>
            <a:ext cx="1012680" cy="1012680"/>
          </a:xfrm>
          <a:prstGeom prst="ellipse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3"/>
          <p:cNvSpPr/>
          <p:nvPr/>
        </p:nvSpPr>
        <p:spPr>
          <a:xfrm>
            <a:off x="4896000" y="2571480"/>
            <a:ext cx="3746520" cy="4286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1" name="Grafik 15" descr="TU_Signet.gif"/>
          <p:cNvPicPr/>
          <p:nvPr/>
        </p:nvPicPr>
        <p:blipFill>
          <a:blip r:embed="rId3"/>
          <a:stretch/>
        </p:blipFill>
        <p:spPr>
          <a:xfrm>
            <a:off x="216000" y="216000"/>
            <a:ext cx="4653000" cy="1368360"/>
          </a:xfrm>
          <a:prstGeom prst="rect">
            <a:avLst/>
          </a:prstGeom>
          <a:ln>
            <a:noFill/>
          </a:ln>
        </p:spPr>
      </p:pic>
      <p:sp>
        <p:nvSpPr>
          <p:cNvPr id="162" name="PlaceHolder 4"/>
          <p:cNvSpPr>
            <a:spLocks noGrp="1"/>
          </p:cNvSpPr>
          <p:nvPr>
            <p:ph type="ftr"/>
          </p:nvPr>
        </p:nvSpPr>
        <p:spPr>
          <a:xfrm>
            <a:off x="1643040" y="6000840"/>
            <a:ext cx="4376880" cy="7207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  <p:sp>
        <p:nvSpPr>
          <p:cNvPr id="163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NZ" sz="4400">
                <a:latin typeface="Calibri"/>
              </a:rPr>
              <a:t>Klicken Sie, um das Format des Titeltextes zu bearbeiten</a:t>
            </a:r>
            <a:endParaRPr/>
          </a:p>
        </p:txBody>
      </p:sp>
      <p:sp>
        <p:nvSpPr>
          <p:cNvPr id="164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Font typeface="Arial"/>
              <a:buChar char="•"/>
            </a:pPr>
            <a:r>
              <a:rPr lang="en-NZ" sz="3200"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Font typeface="Arial"/>
              <a:buChar char="–"/>
            </a:pPr>
            <a:r>
              <a:rPr lang="en-NZ" sz="2800">
                <a:latin typeface="Calibri"/>
              </a:rPr>
              <a:t>Zweite Gliederungsebene</a:t>
            </a:r>
            <a:endParaRPr/>
          </a:p>
          <a:p>
            <a:pPr lvl="2">
              <a:buFont typeface="Arial"/>
              <a:buChar char="•"/>
            </a:pPr>
            <a:r>
              <a:rPr lang="en-NZ" sz="2400">
                <a:latin typeface="Calibri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2000">
                <a:latin typeface="Calibri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0" y="2076480"/>
            <a:ext cx="8144280" cy="4781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CustomShape 2"/>
          <p:cNvSpPr/>
          <p:nvPr/>
        </p:nvSpPr>
        <p:spPr>
          <a:xfrm>
            <a:off x="7628400" y="2076480"/>
            <a:ext cx="1012680" cy="1012680"/>
          </a:xfrm>
          <a:prstGeom prst="ellipse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3"/>
          <p:cNvSpPr/>
          <p:nvPr/>
        </p:nvSpPr>
        <p:spPr>
          <a:xfrm>
            <a:off x="4896000" y="2571480"/>
            <a:ext cx="3746520" cy="428652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2" name="Grafik 15" descr="TU_Signet.gif"/>
          <p:cNvPicPr/>
          <p:nvPr/>
        </p:nvPicPr>
        <p:blipFill>
          <a:blip r:embed="rId2"/>
          <a:stretch/>
        </p:blipFill>
        <p:spPr>
          <a:xfrm>
            <a:off x="216000" y="216000"/>
            <a:ext cx="4653000" cy="1368360"/>
          </a:xfrm>
          <a:prstGeom prst="rect">
            <a:avLst/>
          </a:prstGeom>
          <a:ln>
            <a:noFill/>
          </a:ln>
        </p:spPr>
      </p:pic>
      <p:sp>
        <p:nvSpPr>
          <p:cNvPr id="203" name="PlaceHolder 4"/>
          <p:cNvSpPr>
            <a:spLocks noGrp="1"/>
          </p:cNvSpPr>
          <p:nvPr>
            <p:ph type="ftr"/>
          </p:nvPr>
        </p:nvSpPr>
        <p:spPr>
          <a:xfrm>
            <a:off x="1643040" y="6000840"/>
            <a:ext cx="4376880" cy="720720"/>
          </a:xfrm>
          <a:prstGeom prst="rect">
            <a:avLst/>
          </a:prstGeom>
        </p:spPr>
        <p:txBody>
          <a:bodyPr lIns="90000" rIns="90000" tIns="46800" bIns="46800"/>
          <a:p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ee7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239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  <p:sp>
        <p:nvSpPr>
          <p:cNvPr id="240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dt"/>
          </p:nvPr>
        </p:nvSpPr>
        <p:spPr>
          <a:xfrm>
            <a:off x="856800" y="6356520"/>
            <a:ext cx="163044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lang="de-AT" sz="1200">
                <a:solidFill>
                  <a:srgbClr val="006699"/>
                </a:solidFill>
                <a:latin typeface="Times New Roman"/>
              </a:rPr>
              <a:t>&lt;Datum/Uhrzeit&gt;</a:t>
            </a:r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173376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72118958-CEDF-4579-91CD-CD9A61277C31}" type="slidenum">
              <a:rPr lang="de-AT" sz="1200">
                <a:solidFill>
                  <a:srgbClr val="006699"/>
                </a:solidFill>
                <a:latin typeface="Times New Roman"/>
              </a:rPr>
              <a:t>&lt;Nummer&gt;</a:t>
            </a:fld>
            <a:endParaRPr/>
          </a:p>
        </p:txBody>
      </p:sp>
      <p:sp>
        <p:nvSpPr>
          <p:cNvPr id="244" name="PlaceHolder 5"/>
          <p:cNvSpPr>
            <a:spLocks noGrp="1"/>
          </p:cNvSpPr>
          <p:nvPr>
            <p:ph type="title"/>
          </p:nvPr>
        </p:nvSpPr>
        <p:spPr>
          <a:xfrm>
            <a:off x="792000" y="273600"/>
            <a:ext cx="7416000" cy="580320"/>
          </a:xfrm>
          <a:prstGeom prst="rect">
            <a:avLst/>
          </a:prstGeom>
        </p:spPr>
        <p:txBody>
          <a:bodyPr lIns="0" rIns="0" tIns="0" bIns="0" anchor="ctr"/>
          <a:p>
            <a:r>
              <a:rPr lang="en-NZ" sz="3600">
                <a:latin typeface="Arial"/>
              </a:rPr>
              <a:t>Klicken Sie, um das Format des Titeltextes zu bearbeiten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ee7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280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  <p:sp>
        <p:nvSpPr>
          <p:cNvPr id="281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282" name="PlaceHolder 2"/>
          <p:cNvSpPr>
            <a:spLocks noGrp="1"/>
          </p:cNvSpPr>
          <p:nvPr>
            <p:ph type="dt"/>
          </p:nvPr>
        </p:nvSpPr>
        <p:spPr>
          <a:xfrm>
            <a:off x="857160" y="6356520"/>
            <a:ext cx="164304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lang="de-DE" sz="1200">
                <a:solidFill>
                  <a:srgbClr val="006699"/>
                </a:solidFill>
                <a:latin typeface="Times New Roman"/>
              </a:rPr>
              <a:t>&lt;Datum/Uhrzeit&gt;</a:t>
            </a:r>
            <a:endParaRPr/>
          </a:p>
        </p:txBody>
      </p:sp>
      <p:sp>
        <p:nvSpPr>
          <p:cNvPr id="28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28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173376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2A1B908F-5579-496F-91EF-8B12AB5CC535}" type="slidenum">
              <a:rPr lang="de-DE" sz="1200">
                <a:solidFill>
                  <a:srgbClr val="006699"/>
                </a:solidFill>
                <a:latin typeface="Times New Roman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ruppieren 11" descr=""/>
          <p:cNvPicPr/>
          <p:nvPr/>
        </p:nvPicPr>
        <p:blipFill>
          <a:blip r:embed="rId2"/>
          <a:stretch/>
        </p:blipFill>
        <p:spPr>
          <a:xfrm>
            <a:off x="-6480" y="853920"/>
            <a:ext cx="8656920" cy="6010560"/>
          </a:xfrm>
          <a:prstGeom prst="rect">
            <a:avLst/>
          </a:prstGeom>
          <a:ln>
            <a:noFill/>
          </a:ln>
        </p:spPr>
      </p:pic>
      <p:pic>
        <p:nvPicPr>
          <p:cNvPr id="320" name="Grafik 12" descr="TU_Logo.gif"/>
          <p:cNvPicPr/>
          <p:nvPr/>
        </p:nvPicPr>
        <p:blipFill>
          <a:blip r:embed="rId3"/>
          <a:stretch/>
        </p:blipFill>
        <p:spPr>
          <a:xfrm>
            <a:off x="216000" y="216000"/>
            <a:ext cx="395280" cy="396720"/>
          </a:xfrm>
          <a:prstGeom prst="rect">
            <a:avLst/>
          </a:prstGeom>
          <a:ln>
            <a:noFill/>
          </a:ln>
        </p:spPr>
      </p:pic>
      <p:sp>
        <p:nvSpPr>
          <p:cNvPr id="321" name="PlaceHolder 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/>
          <a:p>
            <a:pPr>
              <a:buSzPct val="110000"/>
              <a:buFont typeface="Wingdings" charset="2"/>
              <a:buChar char=""/>
            </a:pPr>
            <a:r>
              <a:rPr lang="en-NZ" sz="2400"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Zweite Gliederungsebene</a:t>
            </a:r>
            <a:endParaRPr/>
          </a:p>
          <a:p>
            <a:pPr lvl="2">
              <a:buSzPct val="120000"/>
              <a:buFont typeface="Symbol" charset="2"/>
              <a:buChar char=""/>
            </a:pPr>
            <a:r>
              <a:rPr lang="en-NZ">
                <a:latin typeface="Arial"/>
              </a:rPr>
              <a:t>Dritte Gliederungsebene</a:t>
            </a:r>
            <a:endParaRPr/>
          </a:p>
          <a:p>
            <a:pPr lvl="3">
              <a:buFont typeface="Arial"/>
              <a:buChar char="–"/>
            </a:pPr>
            <a:r>
              <a:rPr lang="en-NZ" sz="1600">
                <a:latin typeface="Arial"/>
              </a:rPr>
              <a:t>Vierte Gliederungsebene</a:t>
            </a:r>
            <a:endParaRPr/>
          </a:p>
          <a:p>
            <a:pPr lvl="4">
              <a:buFont typeface="Arial"/>
              <a:buChar char="»"/>
            </a:pPr>
            <a:r>
              <a:rPr lang="en-NZ" sz="2000">
                <a:latin typeface="Calibri"/>
              </a:rPr>
              <a:t>Fünfte Gliederungsebene</a:t>
            </a:r>
            <a:endParaRPr/>
          </a:p>
          <a:p>
            <a:pPr lvl="5">
              <a:buFont typeface="Arial"/>
              <a:buChar char="»"/>
            </a:pPr>
            <a:r>
              <a:rPr lang="en-NZ" sz="2000">
                <a:latin typeface="Calibri"/>
              </a:rPr>
              <a:t>Sechste Gliederungsebene</a:t>
            </a:r>
            <a:endParaRPr/>
          </a:p>
          <a:p>
            <a:pPr lvl="6">
              <a:buFont typeface="Arial"/>
              <a:buChar char="»"/>
            </a:pPr>
            <a:r>
              <a:rPr lang="en-NZ" sz="2000">
                <a:latin typeface="Calibri"/>
              </a:rPr>
              <a:t>Siebente Gliederungsebene</a:t>
            </a:r>
            <a:endParaRPr/>
          </a:p>
        </p:txBody>
      </p:sp>
      <p:sp>
        <p:nvSpPr>
          <p:cNvPr id="322" name="PlaceHolder 2"/>
          <p:cNvSpPr>
            <a:spLocks noGrp="1"/>
          </p:cNvSpPr>
          <p:nvPr>
            <p:ph type="dt"/>
          </p:nvPr>
        </p:nvSpPr>
        <p:spPr>
          <a:xfrm>
            <a:off x="856800" y="6356520"/>
            <a:ext cx="1630440" cy="365040"/>
          </a:xfrm>
          <a:prstGeom prst="rect">
            <a:avLst/>
          </a:prstGeom>
        </p:spPr>
        <p:txBody>
          <a:bodyPr lIns="90000" rIns="90000" tIns="46800" bIns="46800" anchor="ctr"/>
          <a:p>
            <a:pPr/>
            <a:r>
              <a:rPr lang="de-AT" sz="1200">
                <a:solidFill>
                  <a:srgbClr val="006699"/>
                </a:solidFill>
                <a:latin typeface="Times New Roman"/>
              </a:rPr>
              <a:t>&lt;Datum/Uhrzeit&gt;</a:t>
            </a:r>
            <a:endParaRPr/>
          </a:p>
        </p:txBody>
      </p:sp>
      <p:sp>
        <p:nvSpPr>
          <p:cNvPr id="32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rIns="90000" tIns="46800" bIns="46800" anchor="ctr"/>
          <a:p>
            <a:endParaRPr/>
          </a:p>
        </p:txBody>
      </p:sp>
      <p:sp>
        <p:nvSpPr>
          <p:cNvPr id="32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1733760" cy="365040"/>
          </a:xfrm>
          <a:prstGeom prst="rect">
            <a:avLst/>
          </a:prstGeom>
        </p:spPr>
        <p:txBody>
          <a:bodyPr lIns="90000" rIns="90000" tIns="46800" bIns="46800" anchor="ctr"/>
          <a:p>
            <a:pPr algn="r"/>
            <a:fld id="{A5D979DF-A684-4ED2-BF9A-94D185A3D1BC}" type="slidenum">
              <a:rPr lang="de-AT" sz="1200">
                <a:solidFill>
                  <a:srgbClr val="006699"/>
                </a:solidFill>
                <a:latin typeface="Times New Roman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slideLayout" Target="../slideLayouts/slideLayout7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7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7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7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75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slideLayout" Target="../slideLayouts/slideLayout7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50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slideLayout" Target="../slideLayouts/slideLayout7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7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slideLayout" Target="../slideLayouts/slideLayout7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slideLayout" Target="../slideLayouts/slideLayout7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TextShape 1"/>
          <p:cNvSpPr txBox="1"/>
          <p:nvPr/>
        </p:nvSpPr>
        <p:spPr>
          <a:xfrm>
            <a:off x="1643040" y="2886480"/>
            <a:ext cx="5196960" cy="207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en-NZ" sz="2800">
                <a:solidFill>
                  <a:srgbClr val="ffffff"/>
                </a:solidFill>
                <a:latin typeface="Arial"/>
              </a:rPr>
              <a:t>Introducing Context Awareness</a:t>
            </a:r>
            <a:r>
              <a:rPr lang="en-NZ" sz="2800">
                <a:solidFill>
                  <a:srgbClr val="ffffff"/>
                </a:solidFill>
                <a:latin typeface="Arial"/>
              </a:rPr>
              <a:t>
</a:t>
            </a:r>
            <a:r>
              <a:rPr lang="en-NZ" sz="2800">
                <a:solidFill>
                  <a:srgbClr val="ffffff"/>
                </a:solidFill>
                <a:latin typeface="Arial"/>
              </a:rPr>
              <a:t>in Unmodified, Context-unaware Software</a:t>
            </a:r>
            <a:r>
              <a:rPr lang="en-NZ" sz="2800">
                <a:solidFill>
                  <a:srgbClr val="ffffff"/>
                </a:solidFill>
                <a:latin typeface="Arial"/>
              </a:rPr>
              <a:t>
</a:t>
            </a:r>
            <a:r>
              <a:rPr lang="en-NZ" sz="2600">
                <a:solidFill>
                  <a:srgbClr val="ffffff"/>
                </a:solidFill>
                <a:latin typeface="Arial"/>
              </a:rPr>
              <a:t>
</a:t>
            </a:r>
            <a:endParaRPr/>
          </a:p>
        </p:txBody>
      </p:sp>
      <p:sp>
        <p:nvSpPr>
          <p:cNvPr id="447" name="TextShape 2"/>
          <p:cNvSpPr txBox="1"/>
          <p:nvPr/>
        </p:nvSpPr>
        <p:spPr>
          <a:xfrm>
            <a:off x="2507040" y="4572360"/>
            <a:ext cx="3756960" cy="1249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de-DE" sz="2000">
                <a:solidFill>
                  <a:srgbClr val="ffffff"/>
                </a:solidFill>
                <a:latin typeface="Arial"/>
                <a:ea typeface="Arial"/>
              </a:rPr>
              <a:t>Markus Raab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Vienna University of Technology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Institute of Computer Languages, Austria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Email: markus.raab@complang.tuwien.ac.at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Case Studies</a:t>
            </a:r>
            <a:endParaRPr/>
          </a:p>
        </p:txBody>
      </p:sp>
      <p:sp>
        <p:nvSpPr>
          <p:cNvPr id="488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works very well if: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b="1" lang="en-NZ" sz="2000">
                <a:latin typeface="Courier New"/>
              </a:rPr>
              <a:t>getenv</a:t>
            </a:r>
            <a:r>
              <a:rPr lang="en-NZ" sz="2000">
                <a:latin typeface="Arial"/>
              </a:rPr>
              <a:t> is called often (also indirectly), </a:t>
            </a:r>
            <a:r>
              <a:rPr b="1" lang="en-NZ" sz="2000">
                <a:latin typeface="Arial"/>
              </a:rPr>
              <a:t>or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configuration can be reloaded (</a:t>
            </a:r>
            <a:r>
              <a:rPr b="1" lang="en-NZ" sz="2000">
                <a:latin typeface="Courier New"/>
              </a:rPr>
              <a:t>open</a:t>
            </a:r>
            <a:r>
              <a:rPr lang="en-NZ" sz="2000">
                <a:latin typeface="Arial"/>
              </a:rPr>
              <a:t> interception), </a:t>
            </a:r>
            <a:r>
              <a:rPr b="1" lang="en-NZ" sz="2000">
                <a:latin typeface="Arial"/>
              </a:rPr>
              <a:t>or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external applications are executed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needs restart otherwise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works perfectly for: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proxy for browsers/wget/curl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Firefox with 1,957 options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gimp open/help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UNIX man utiliy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printer dialogs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...</a:t>
            </a:r>
            <a:endParaRPr/>
          </a:p>
        </p:txBody>
      </p:sp>
      <p:pic>
        <p:nvPicPr>
          <p:cNvPr id="489" name="" descr=""/>
          <p:cNvPicPr/>
          <p:nvPr/>
        </p:nvPicPr>
        <p:blipFill>
          <a:blip r:embed="rId1"/>
          <a:stretch/>
        </p:blipFill>
        <p:spPr>
          <a:xfrm>
            <a:off x="4680000" y="3040920"/>
            <a:ext cx="3525480" cy="3081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Further Results</a:t>
            </a:r>
            <a:endParaRPr/>
          </a:p>
        </p:txBody>
      </p:sp>
      <p:pic>
        <p:nvPicPr>
          <p:cNvPr id="491" name="" descr=""/>
          <p:cNvPicPr/>
          <p:nvPr/>
        </p:nvPicPr>
        <p:blipFill>
          <a:blip r:embed="rId1"/>
          <a:stretch/>
        </p:blipFill>
        <p:spPr>
          <a:xfrm>
            <a:off x="792000" y="3384000"/>
            <a:ext cx="5949360" cy="2304000"/>
          </a:xfrm>
          <a:prstGeom prst="rect">
            <a:avLst/>
          </a:prstGeom>
          <a:ln>
            <a:noFill/>
          </a:ln>
        </p:spPr>
      </p:pic>
      <p:sp>
        <p:nvSpPr>
          <p:cNvPr id="492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we found 2,683 useful </a:t>
            </a:r>
            <a:r>
              <a:rPr b="1" lang="en-NZ" sz="2400">
                <a:latin typeface="Courier New"/>
              </a:rPr>
              <a:t>getenv</a:t>
            </a:r>
            <a:r>
              <a:rPr lang="en-NZ" sz="2400">
                <a:latin typeface="Arial"/>
              </a:rPr>
              <a:t> invocations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one </a:t>
            </a:r>
            <a:r>
              <a:rPr b="1" lang="en-NZ" sz="2400">
                <a:latin typeface="Courier New"/>
              </a:rPr>
              <a:t>getenv</a:t>
            </a:r>
            <a:r>
              <a:rPr lang="en-NZ" sz="2400">
                <a:latin typeface="Arial"/>
              </a:rPr>
              <a:t> occurrence in 18,470 LOC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results for browsers: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Overhead</a:t>
            </a:r>
            <a:endParaRPr/>
          </a:p>
        </p:txBody>
      </p:sp>
      <p:sp>
        <p:nvSpPr>
          <p:cNvPr id="494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Lynx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overhead: 18.5%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no layer: 24.51%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two layers: 25.27%</a:t>
            </a:r>
            <a:endParaRPr/>
          </a:p>
          <a:p>
            <a:pPr>
              <a:buSzPct val="45000"/>
              <a:buFont typeface="StarSymbol"/>
              <a:buChar char=""/>
            </a:pP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Firefox http-proxy-transition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dynamic reload, below 1%</a:t>
            </a:r>
            <a:endParaRPr/>
          </a:p>
        </p:txBody>
      </p:sp>
      <p:pic>
        <p:nvPicPr>
          <p:cNvPr id="495" name="" descr=""/>
          <p:cNvPicPr/>
          <p:nvPr/>
        </p:nvPicPr>
        <p:blipFill>
          <a:blip r:embed="rId1"/>
          <a:stretch/>
        </p:blipFill>
        <p:spPr>
          <a:xfrm>
            <a:off x="4824000" y="2880000"/>
            <a:ext cx="3024000" cy="3188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Source Code</a:t>
            </a:r>
            <a:endParaRPr/>
          </a:p>
        </p:txBody>
      </p:sp>
      <p:pic>
        <p:nvPicPr>
          <p:cNvPr id="497" name="" descr=""/>
          <p:cNvPicPr/>
          <p:nvPr/>
        </p:nvPicPr>
        <p:blipFill>
          <a:blip r:embed="rId1"/>
          <a:stretch/>
        </p:blipFill>
        <p:spPr>
          <a:xfrm>
            <a:off x="5570640" y="3960360"/>
            <a:ext cx="2421360" cy="2376000"/>
          </a:xfrm>
          <a:prstGeom prst="rect">
            <a:avLst/>
          </a:prstGeom>
          <a:ln>
            <a:noFill/>
          </a:ln>
        </p:spPr>
      </p:pic>
      <p:sp>
        <p:nvSpPr>
          <p:cNvPr id="498" name="TextShape 2"/>
          <p:cNvSpPr txBox="1"/>
          <p:nvPr/>
        </p:nvSpPr>
        <p:spPr>
          <a:xfrm>
            <a:off x="457200" y="1600560"/>
            <a:ext cx="8229600" cy="509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Source Code released as free software within Elektra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~80 predefined plugins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b="1" lang="en-NZ" sz="2000">
                <a:latin typeface="Courier New"/>
              </a:rPr>
              <a:t>getenv</a:t>
            </a:r>
            <a:r>
              <a:rPr lang="en-NZ" sz="2000">
                <a:latin typeface="Arial"/>
              </a:rPr>
              <a:t> and </a:t>
            </a:r>
            <a:r>
              <a:rPr b="1" lang="en-NZ" sz="2000">
                <a:latin typeface="Courier New"/>
              </a:rPr>
              <a:t>open</a:t>
            </a:r>
            <a:r>
              <a:rPr lang="en-NZ" sz="2000">
                <a:latin typeface="Arial"/>
              </a:rPr>
              <a:t> interception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support for hundreds kinds of configuration files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integrate standard software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specification is configuration (e.g. in XML, JSON)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http://www.libelektra.org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version 0.8.19 released 2016-11-22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Conclusion</a:t>
            </a:r>
            <a:endParaRPr/>
          </a:p>
        </p:txBody>
      </p:sp>
      <p:sp>
        <p:nvSpPr>
          <p:cNvPr id="500" name="TextShape 2"/>
          <p:cNvSpPr txBox="1"/>
          <p:nvPr/>
        </p:nvSpPr>
        <p:spPr>
          <a:xfrm>
            <a:off x="449640" y="121932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combination of unmodified software, context awareness and customization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layers and specifications are </a:t>
            </a:r>
            <a:r>
              <a:rPr b="1" lang="en-NZ" sz="2400">
                <a:latin typeface="Arial"/>
              </a:rPr>
              <a:t>shared</a:t>
            </a:r>
            <a:r>
              <a:rPr lang="en-NZ" sz="2400">
                <a:latin typeface="Arial"/>
              </a:rPr>
              <a:t> across applications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implementation is </a:t>
            </a:r>
            <a:r>
              <a:rPr b="1" lang="en-NZ" sz="2400">
                <a:latin typeface="Arial"/>
              </a:rPr>
              <a:t>free software</a:t>
            </a:r>
            <a:r>
              <a:rPr lang="en-NZ" sz="2400">
                <a:latin typeface="Arial"/>
              </a:rPr>
              <a:t> and can be downloaded from </a:t>
            </a:r>
            <a:r>
              <a:rPr lang="en-NZ" sz="2400">
                <a:latin typeface="Arial"/>
              </a:rPr>
              <a:t>http://www.libelektra.org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b="1" lang="en-NZ" sz="2400">
                <a:latin typeface="Courier New"/>
              </a:rPr>
              <a:t>getenv</a:t>
            </a:r>
            <a:r>
              <a:rPr lang="en-NZ" sz="2400">
                <a:latin typeface="Arial"/>
              </a:rPr>
              <a:t> and </a:t>
            </a:r>
            <a:r>
              <a:rPr b="1" lang="en-NZ" sz="2400">
                <a:latin typeface="Courier New"/>
              </a:rPr>
              <a:t>open</a:t>
            </a:r>
            <a:r>
              <a:rPr lang="en-NZ" sz="2400">
                <a:latin typeface="Arial"/>
              </a:rPr>
              <a:t> interception is used to improve unmodified software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case study with 16 real-world applications</a:t>
            </a:r>
            <a:endParaRPr/>
          </a:p>
        </p:txBody>
      </p:sp>
      <p:sp>
        <p:nvSpPr>
          <p:cNvPr id="501" name="TextShape 3"/>
          <p:cNvSpPr txBox="1"/>
          <p:nvPr/>
        </p:nvSpPr>
        <p:spPr>
          <a:xfrm>
            <a:off x="2435040" y="5086800"/>
            <a:ext cx="3756960" cy="1249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de-DE" sz="2000">
                <a:solidFill>
                  <a:srgbClr val="006699"/>
                </a:solidFill>
                <a:latin typeface="Arial"/>
                <a:ea typeface="Arial"/>
              </a:rPr>
              <a:t>Markus Raab</a:t>
            </a:r>
            <a:endParaRPr/>
          </a:p>
          <a:p>
            <a:pPr algn="ctr"/>
            <a:r>
              <a:rPr lang="de-DE" sz="1400">
                <a:solidFill>
                  <a:srgbClr val="006699"/>
                </a:solidFill>
                <a:latin typeface="Arial"/>
                <a:ea typeface="Arial"/>
              </a:rPr>
              <a:t>Vienna University of Technology</a:t>
            </a:r>
            <a:endParaRPr/>
          </a:p>
          <a:p>
            <a:pPr algn="ctr"/>
            <a:r>
              <a:rPr lang="de-DE" sz="1400">
                <a:solidFill>
                  <a:srgbClr val="006699"/>
                </a:solidFill>
                <a:latin typeface="Arial"/>
                <a:ea typeface="Arial"/>
              </a:rPr>
              <a:t>Institute of Computer Languages, Austria</a:t>
            </a:r>
            <a:endParaRPr/>
          </a:p>
          <a:p>
            <a:pPr algn="ctr"/>
            <a:r>
              <a:rPr lang="de-DE" sz="1400">
                <a:solidFill>
                  <a:srgbClr val="006699"/>
                </a:solidFill>
                <a:latin typeface="Arial"/>
                <a:ea typeface="Arial"/>
              </a:rPr>
              <a:t>Email: markus.raab@complang.tuwien.ac.at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TextShape 1"/>
          <p:cNvSpPr txBox="1"/>
          <p:nvPr/>
        </p:nvSpPr>
        <p:spPr>
          <a:xfrm>
            <a:off x="1931040" y="2886480"/>
            <a:ext cx="4764960" cy="173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en-NZ" sz="4400">
                <a:solidFill>
                  <a:srgbClr val="ffffff"/>
                </a:solidFill>
                <a:latin typeface="Arial"/>
              </a:rPr>
              <a:t>Thank you for your attention!</a:t>
            </a:r>
            <a:r>
              <a:rPr lang="en-NZ" sz="2600">
                <a:latin typeface="Arial"/>
              </a:rPr>
              <a:t>
</a:t>
            </a:r>
            <a:endParaRPr/>
          </a:p>
        </p:txBody>
      </p:sp>
      <p:sp>
        <p:nvSpPr>
          <p:cNvPr id="503" name="TextShape 2"/>
          <p:cNvSpPr txBox="1"/>
          <p:nvPr/>
        </p:nvSpPr>
        <p:spPr>
          <a:xfrm>
            <a:off x="2435040" y="4572360"/>
            <a:ext cx="3756960" cy="1249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de-DE" sz="2000">
                <a:solidFill>
                  <a:srgbClr val="ffffff"/>
                </a:solidFill>
                <a:latin typeface="Arial"/>
                <a:ea typeface="Arial"/>
              </a:rPr>
              <a:t>Markus Raab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Vienna University of Technology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Institute of Computer Languages, Austria</a:t>
            </a:r>
            <a:endParaRPr/>
          </a:p>
          <a:p>
            <a:pPr algn="ctr"/>
            <a:r>
              <a:rPr lang="de-DE" sz="1400">
                <a:solidFill>
                  <a:srgbClr val="ffffff"/>
                </a:solidFill>
                <a:latin typeface="Arial"/>
                <a:ea typeface="Arial"/>
              </a:rPr>
              <a:t>Email: markus.raab@complang.tuwien.ac.at</a:t>
            </a: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Benchmark Setup</a:t>
            </a:r>
            <a:endParaRPr/>
          </a:p>
        </p:txBody>
      </p:sp>
      <p:sp>
        <p:nvSpPr>
          <p:cNvPr id="505" name="TextShape 2"/>
          <p:cNvSpPr txBox="1"/>
          <p:nvPr/>
        </p:nvSpPr>
        <p:spPr>
          <a:xfrm>
            <a:off x="457200" y="1600200"/>
            <a:ext cx="8229600" cy="3977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hp ® EliteBook 8570w ™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CPU Intel ® Core i7-3740QM @ 2.70GHz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7939 MB Ram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GNU/Linux Debian Jessy 8.4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gcc compiler Debian 4.9.2-10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with the options -std=c++11, -O2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measured the time using </a:t>
            </a:r>
            <a:r>
              <a:rPr b="1" lang="en-NZ" sz="2400">
                <a:latin typeface="Courier New"/>
              </a:rPr>
              <a:t>gettimeofday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median of eleven executions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Goals</a:t>
            </a:r>
            <a:endParaRPr/>
          </a:p>
        </p:txBody>
      </p:sp>
      <p:sp>
        <p:nvSpPr>
          <p:cNvPr id="449" name="TextShape 2"/>
          <p:cNvSpPr txBox="1"/>
          <p:nvPr/>
        </p:nvSpPr>
        <p:spPr>
          <a:xfrm>
            <a:off x="457200" y="1600200"/>
            <a:ext cx="8229600" cy="4447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solidFill>
                  <a:srgbClr val="6b4794"/>
                </a:solidFill>
                <a:latin typeface="Arial"/>
              </a:rPr>
              <a:t>Context-aware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e.g. battery status</a:t>
            </a:r>
            <a:endParaRPr/>
          </a:p>
          <a:p>
            <a:pPr lvl="1">
              <a:buSzPct val="120000"/>
              <a:buFont typeface="Arial"/>
              <a:buChar char="•"/>
            </a:pPr>
            <a:endParaRPr/>
          </a:p>
          <a:p>
            <a:pPr lvl="1">
              <a:buSzPct val="120000"/>
              <a:buFont typeface="Arial"/>
              <a:buChar char="•"/>
            </a:pP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solidFill>
                  <a:srgbClr val="47b8b8"/>
                </a:solidFill>
                <a:latin typeface="Arial"/>
              </a:rPr>
              <a:t>Customizable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adapt to user</a:t>
            </a:r>
            <a:endParaRPr/>
          </a:p>
          <a:p>
            <a:pPr lvl="1">
              <a:buSzPct val="120000"/>
              <a:buFont typeface="Arial"/>
              <a:buChar char="•"/>
            </a:pPr>
            <a:endParaRPr/>
          </a:p>
          <a:p>
            <a:pPr lvl="1">
              <a:buSzPct val="120000"/>
              <a:buFont typeface="Arial"/>
              <a:buChar char="•"/>
            </a:pP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solidFill>
                  <a:srgbClr val="996633"/>
                </a:solidFill>
                <a:latin typeface="Arial"/>
              </a:rPr>
              <a:t>Unmodified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use applications as they are</a:t>
            </a:r>
            <a:endParaRPr/>
          </a:p>
        </p:txBody>
      </p:sp>
      <p:pic>
        <p:nvPicPr>
          <p:cNvPr id="450" name="" descr=""/>
          <p:cNvPicPr/>
          <p:nvPr/>
        </p:nvPicPr>
        <p:blipFill>
          <a:blip r:embed="rId1"/>
          <a:stretch/>
        </p:blipFill>
        <p:spPr>
          <a:xfrm>
            <a:off x="3744000" y="1037880"/>
            <a:ext cx="4320000" cy="3570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Problem</a:t>
            </a:r>
            <a:endParaRPr/>
          </a:p>
        </p:txBody>
      </p:sp>
      <p:sp>
        <p:nvSpPr>
          <p:cNvPr id="452" name="TextShape 2"/>
          <p:cNvSpPr txBox="1"/>
          <p:nvPr/>
        </p:nvSpPr>
        <p:spPr>
          <a:xfrm>
            <a:off x="457200" y="1600200"/>
            <a:ext cx="83268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run-time configuration accesses such as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getenv (specified in C89, POSIX)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cannot be updated from outside processes</a:t>
            </a:r>
            <a:endParaRPr/>
          </a:p>
        </p:txBody>
      </p:sp>
      <p:sp>
        <p:nvSpPr>
          <p:cNvPr id="453" name="CustomShape 3"/>
          <p:cNvSpPr/>
          <p:nvPr/>
        </p:nvSpPr>
        <p:spPr>
          <a:xfrm>
            <a:off x="3024720" y="3960000"/>
            <a:ext cx="2736000" cy="288000"/>
          </a:xfrm>
          <a:prstGeom prst="rect">
            <a:avLst/>
          </a:prstGeom>
          <a:noFill/>
          <a:ln w="360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4" name="TextShape 4"/>
          <p:cNvSpPr txBox="1"/>
          <p:nvPr/>
        </p:nvSpPr>
        <p:spPr>
          <a:xfrm>
            <a:off x="721080" y="3600000"/>
            <a:ext cx="6901560" cy="129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NZ">
                <a:solidFill>
                  <a:srgbClr val="000000"/>
                </a:solidFill>
                <a:latin typeface="Courier New"/>
              </a:rPr>
              <a:t>for_each (download){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   </a:t>
            </a:r>
            <a:r>
              <a:rPr b="1" lang="en-NZ">
                <a:solidFill>
                  <a:srgbClr val="000000"/>
                </a:solidFill>
                <a:latin typeface="Courier New"/>
              </a:rPr>
              <a:t>if ((proxy = getenv("http_proxy")) !=NULL)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       </a:t>
            </a:r>
            <a:r>
              <a:rPr b="1" lang="en-NZ">
                <a:solidFill>
                  <a:srgbClr val="000000"/>
                </a:solidFill>
                <a:latin typeface="Courier New"/>
              </a:rPr>
              <a:t>lynx_cfg_file = strdup(cp);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}</a:t>
            </a:r>
            <a:endParaRPr/>
          </a:p>
        </p:txBody>
      </p:sp>
      <p:pic>
        <p:nvPicPr>
          <p:cNvPr id="455" name="" descr=""/>
          <p:cNvPicPr/>
          <p:nvPr/>
        </p:nvPicPr>
        <p:blipFill>
          <a:blip r:embed="rId1"/>
          <a:stretch/>
        </p:blipFill>
        <p:spPr>
          <a:xfrm>
            <a:off x="1283040" y="4752000"/>
            <a:ext cx="1381320" cy="1381320"/>
          </a:xfrm>
          <a:prstGeom prst="rect">
            <a:avLst/>
          </a:prstGeom>
          <a:ln>
            <a:noFill/>
          </a:ln>
        </p:spPr>
      </p:pic>
      <p:sp>
        <p:nvSpPr>
          <p:cNvPr id="456" name="CustomShape 5"/>
          <p:cNvSpPr/>
          <p:nvPr/>
        </p:nvSpPr>
        <p:spPr>
          <a:xfrm>
            <a:off x="3240360" y="5184000"/>
            <a:ext cx="2376000" cy="648000"/>
          </a:xfrm>
          <a:prstGeom prst="rightArrow">
            <a:avLst>
              <a:gd name="adj1" fmla="val 16200"/>
              <a:gd name="adj2" fmla="val 54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lang="en-NZ">
                <a:latin typeface="Arial"/>
              </a:rPr>
              <a:t>change work place</a:t>
            </a:r>
            <a:endParaRPr/>
          </a:p>
        </p:txBody>
      </p:sp>
      <p:pic>
        <p:nvPicPr>
          <p:cNvPr id="457" name="" descr=""/>
          <p:cNvPicPr/>
          <p:nvPr/>
        </p:nvPicPr>
        <p:blipFill>
          <a:blip r:embed="rId2"/>
          <a:stretch/>
        </p:blipFill>
        <p:spPr>
          <a:xfrm>
            <a:off x="5963040" y="4810680"/>
            <a:ext cx="1381320" cy="1381320"/>
          </a:xfrm>
          <a:prstGeom prst="rect">
            <a:avLst/>
          </a:prstGeom>
          <a:ln>
            <a:noFill/>
          </a:ln>
        </p:spPr>
      </p:pic>
      <p:sp>
        <p:nvSpPr>
          <p:cNvPr id="458" name="TextShape 6"/>
          <p:cNvSpPr txBox="1"/>
          <p:nvPr/>
        </p:nvSpPr>
        <p:spPr>
          <a:xfrm>
            <a:off x="1443960" y="6126120"/>
            <a:ext cx="8604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proxy1</a:t>
            </a:r>
            <a:endParaRPr/>
          </a:p>
        </p:txBody>
      </p:sp>
      <p:sp>
        <p:nvSpPr>
          <p:cNvPr id="459" name="TextShape 7"/>
          <p:cNvSpPr txBox="1"/>
          <p:nvPr/>
        </p:nvSpPr>
        <p:spPr>
          <a:xfrm>
            <a:off x="6264360" y="6192000"/>
            <a:ext cx="860400" cy="365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proxy1</a:t>
            </a:r>
            <a:endParaRPr/>
          </a:p>
        </p:txBody>
      </p:sp>
      <p:pic>
        <p:nvPicPr>
          <p:cNvPr id="460" name="" descr=""/>
          <p:cNvPicPr/>
          <p:nvPr/>
        </p:nvPicPr>
        <p:blipFill>
          <a:blip r:embed="rId3"/>
          <a:stretch/>
        </p:blipFill>
        <p:spPr>
          <a:xfrm>
            <a:off x="6696000" y="4824000"/>
            <a:ext cx="1391400" cy="1391400"/>
          </a:xfrm>
          <a:prstGeom prst="rect">
            <a:avLst/>
          </a:prstGeom>
          <a:ln>
            <a:noFill/>
          </a:ln>
        </p:spPr>
      </p:pic>
      <p:sp>
        <p:nvSpPr>
          <p:cNvPr id="461" name="TextShape 8"/>
          <p:cNvSpPr txBox="1"/>
          <p:nvPr/>
        </p:nvSpPr>
        <p:spPr>
          <a:xfrm>
            <a:off x="6662880" y="4446000"/>
            <a:ext cx="147312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wrong proxy!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TextShape 1"/>
          <p:cNvSpPr txBox="1"/>
          <p:nvPr/>
        </p:nvSpPr>
        <p:spPr>
          <a:xfrm>
            <a:off x="3011040" y="2886480"/>
            <a:ext cx="3396960" cy="173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en-NZ" sz="4400">
                <a:solidFill>
                  <a:srgbClr val="ffffff"/>
                </a:solidFill>
                <a:latin typeface="Arial"/>
              </a:rPr>
              <a:t>Elektra</a:t>
            </a:r>
            <a:r>
              <a:rPr lang="en-NZ" sz="2600">
                <a:latin typeface="Arial"/>
              </a:rPr>
              <a:t>
</a:t>
            </a:r>
            <a:endParaRPr/>
          </a:p>
        </p:txBody>
      </p:sp>
      <p:pic>
        <p:nvPicPr>
          <p:cNvPr id="463" name="" descr=""/>
          <p:cNvPicPr/>
          <p:nvPr/>
        </p:nvPicPr>
        <p:blipFill>
          <a:blip r:embed="rId1"/>
          <a:stretch/>
        </p:blipFill>
        <p:spPr>
          <a:xfrm>
            <a:off x="5354640" y="3960000"/>
            <a:ext cx="2421360" cy="237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Contextual Values</a:t>
            </a:r>
            <a:endParaRPr/>
          </a:p>
        </p:txBody>
      </p:sp>
      <p:sp>
        <p:nvSpPr>
          <p:cNvPr id="465" name="TextShape 2"/>
          <p:cNvSpPr txBox="1"/>
          <p:nvPr/>
        </p:nvSpPr>
        <p:spPr>
          <a:xfrm>
            <a:off x="457200" y="1600200"/>
            <a:ext cx="83268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“</a:t>
            </a:r>
            <a:r>
              <a:rPr lang="en-NZ" sz="2400">
                <a:latin typeface="Arial"/>
              </a:rPr>
              <a:t>Trivial generalization of thread-local values”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using layers (context-oriented programming)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applied to </a:t>
            </a:r>
            <a:r>
              <a:rPr b="1" lang="en-NZ" sz="2400">
                <a:latin typeface="Courier New"/>
              </a:rPr>
              <a:t>getenv</a:t>
            </a:r>
            <a:endParaRPr/>
          </a:p>
        </p:txBody>
      </p:sp>
      <p:pic>
        <p:nvPicPr>
          <p:cNvPr id="466" name="" descr=""/>
          <p:cNvPicPr/>
          <p:nvPr/>
        </p:nvPicPr>
        <p:blipFill>
          <a:blip r:embed="rId1"/>
          <a:stretch/>
        </p:blipFill>
        <p:spPr>
          <a:xfrm>
            <a:off x="6840000" y="753840"/>
            <a:ext cx="1909800" cy="1909800"/>
          </a:xfrm>
          <a:prstGeom prst="rect">
            <a:avLst/>
          </a:prstGeom>
          <a:ln>
            <a:noFill/>
          </a:ln>
        </p:spPr>
      </p:pic>
      <p:sp>
        <p:nvSpPr>
          <p:cNvPr id="467" name="TextShape 3"/>
          <p:cNvSpPr txBox="1"/>
          <p:nvPr/>
        </p:nvSpPr>
        <p:spPr>
          <a:xfrm>
            <a:off x="7161840" y="2447640"/>
            <a:ext cx="152496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many layers</a:t>
            </a:r>
            <a:endParaRPr/>
          </a:p>
          <a:p>
            <a:r>
              <a:rPr lang="en-NZ">
                <a:latin typeface="Arial"/>
              </a:rPr>
              <a:t>can be active</a:t>
            </a:r>
            <a:endParaRPr/>
          </a:p>
        </p:txBody>
      </p:sp>
      <p:sp>
        <p:nvSpPr>
          <p:cNvPr id="468" name="CustomShape 4"/>
          <p:cNvSpPr/>
          <p:nvPr/>
        </p:nvSpPr>
        <p:spPr>
          <a:xfrm>
            <a:off x="3024360" y="3960000"/>
            <a:ext cx="2736000" cy="288000"/>
          </a:xfrm>
          <a:prstGeom prst="rect">
            <a:avLst/>
          </a:prstGeom>
          <a:noFill/>
          <a:ln w="360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9" name="TextShape 5"/>
          <p:cNvSpPr txBox="1"/>
          <p:nvPr/>
        </p:nvSpPr>
        <p:spPr>
          <a:xfrm>
            <a:off x="720720" y="3600000"/>
            <a:ext cx="6901560" cy="129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en-NZ">
                <a:solidFill>
                  <a:srgbClr val="000000"/>
                </a:solidFill>
                <a:latin typeface="Courier New"/>
              </a:rPr>
              <a:t>for_each (download){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   </a:t>
            </a:r>
            <a:r>
              <a:rPr b="1" lang="en-NZ">
                <a:solidFill>
                  <a:srgbClr val="000000"/>
                </a:solidFill>
                <a:latin typeface="Courier New"/>
              </a:rPr>
              <a:t>if ((proxy = getenv("http_proxy")) !=NULL)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       </a:t>
            </a:r>
            <a:r>
              <a:rPr b="1" lang="en-NZ">
                <a:solidFill>
                  <a:srgbClr val="000000"/>
                </a:solidFill>
                <a:latin typeface="Courier New"/>
              </a:rPr>
              <a:t>lynx_cfg_file = strdup(cp);</a:t>
            </a:r>
            <a:endParaRPr/>
          </a:p>
          <a:p>
            <a:r>
              <a:rPr b="1" lang="en-NZ">
                <a:solidFill>
                  <a:srgbClr val="000000"/>
                </a:solidFill>
                <a:latin typeface="Courier New"/>
              </a:rPr>
              <a:t>}</a:t>
            </a:r>
            <a:endParaRPr/>
          </a:p>
        </p:txBody>
      </p:sp>
      <p:pic>
        <p:nvPicPr>
          <p:cNvPr id="470" name="" descr=""/>
          <p:cNvPicPr/>
          <p:nvPr/>
        </p:nvPicPr>
        <p:blipFill>
          <a:blip r:embed="rId2"/>
          <a:stretch/>
        </p:blipFill>
        <p:spPr>
          <a:xfrm>
            <a:off x="1282680" y="4752000"/>
            <a:ext cx="1381320" cy="1381320"/>
          </a:xfrm>
          <a:prstGeom prst="rect">
            <a:avLst/>
          </a:prstGeom>
          <a:ln>
            <a:noFill/>
          </a:ln>
        </p:spPr>
      </p:pic>
      <p:sp>
        <p:nvSpPr>
          <p:cNvPr id="471" name="CustomShape 6"/>
          <p:cNvSpPr/>
          <p:nvPr/>
        </p:nvSpPr>
        <p:spPr>
          <a:xfrm>
            <a:off x="3240000" y="5184000"/>
            <a:ext cx="2376000" cy="648000"/>
          </a:xfrm>
          <a:prstGeom prst="rightArrow">
            <a:avLst>
              <a:gd name="adj1" fmla="val 16200"/>
              <a:gd name="adj2" fmla="val 540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lang="en-NZ">
                <a:latin typeface="Arial"/>
              </a:rPr>
              <a:t>change work place</a:t>
            </a:r>
            <a:endParaRPr/>
          </a:p>
        </p:txBody>
      </p:sp>
      <p:pic>
        <p:nvPicPr>
          <p:cNvPr id="472" name="" descr=""/>
          <p:cNvPicPr/>
          <p:nvPr/>
        </p:nvPicPr>
        <p:blipFill>
          <a:blip r:embed="rId3"/>
          <a:stretch/>
        </p:blipFill>
        <p:spPr>
          <a:xfrm>
            <a:off x="5962680" y="4810680"/>
            <a:ext cx="1381320" cy="1381320"/>
          </a:xfrm>
          <a:prstGeom prst="rect">
            <a:avLst/>
          </a:prstGeom>
          <a:ln>
            <a:noFill/>
          </a:ln>
        </p:spPr>
      </p:pic>
      <p:sp>
        <p:nvSpPr>
          <p:cNvPr id="473" name="TextShape 7"/>
          <p:cNvSpPr txBox="1"/>
          <p:nvPr/>
        </p:nvSpPr>
        <p:spPr>
          <a:xfrm>
            <a:off x="1443600" y="6126120"/>
            <a:ext cx="8604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proxy1</a:t>
            </a:r>
            <a:endParaRPr/>
          </a:p>
        </p:txBody>
      </p:sp>
      <p:sp>
        <p:nvSpPr>
          <p:cNvPr id="474" name="TextShape 8"/>
          <p:cNvSpPr txBox="1"/>
          <p:nvPr/>
        </p:nvSpPr>
        <p:spPr>
          <a:xfrm>
            <a:off x="6264000" y="6192000"/>
            <a:ext cx="860400" cy="365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proxy2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TextShape 1"/>
          <p:cNvSpPr txBox="1"/>
          <p:nvPr/>
        </p:nvSpPr>
        <p:spPr>
          <a:xfrm>
            <a:off x="792000" y="15120"/>
            <a:ext cx="8064000" cy="1097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Contextual Configuration&amp;Specification</a:t>
            </a:r>
            <a:endParaRPr/>
          </a:p>
        </p:txBody>
      </p:sp>
      <p:sp>
        <p:nvSpPr>
          <p:cNvPr id="476" name="TextShape 2"/>
          <p:cNvSpPr txBox="1"/>
          <p:nvPr/>
        </p:nvSpPr>
        <p:spPr>
          <a:xfrm>
            <a:off x="457200" y="1152000"/>
            <a:ext cx="8229600" cy="5023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both persisted in Configuration Files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Contextual </a:t>
            </a:r>
            <a:r>
              <a:rPr b="1" lang="en-NZ" sz="2400">
                <a:solidFill>
                  <a:srgbClr val="006699"/>
                </a:solidFill>
                <a:latin typeface="Arial"/>
              </a:rPr>
              <a:t>Specification</a:t>
            </a:r>
            <a:endParaRPr/>
          </a:p>
          <a:p>
            <a:pPr>
              <a:buSzPct val="45000"/>
              <a:buFont typeface="StarSymbol"/>
              <a:buChar char=""/>
            </a:pPr>
            <a:endParaRPr/>
          </a:p>
          <a:p>
            <a:pPr>
              <a:buSzPct val="45000"/>
              <a:buFont typeface="StarSymbol"/>
              <a:buChar char=""/>
            </a:pPr>
            <a:endParaRPr/>
          </a:p>
          <a:p>
            <a:pPr lvl="1">
              <a:buSzPct val="120000"/>
              <a:buFont typeface="Arial"/>
              <a:buChar char="•"/>
            </a:pPr>
            <a:endParaRPr/>
          </a:p>
          <a:p>
            <a:pPr lvl="1">
              <a:buSzPct val="120000"/>
              <a:buFont typeface="Arial"/>
              <a:buChar char="•"/>
            </a:pPr>
            <a:r>
              <a:rPr b="1" lang="en-NZ">
                <a:solidFill>
                  <a:srgbClr val="000000"/>
                </a:solidFill>
                <a:latin typeface="Courier New"/>
              </a:rPr>
              <a:t>/</a:t>
            </a:r>
            <a:r>
              <a:rPr b="1" lang="en-NZ" sz="2000">
                <a:solidFill>
                  <a:srgbClr val="000000"/>
                </a:solidFill>
                <a:latin typeface="Arial"/>
              </a:rPr>
              <a:t>:</a:t>
            </a:r>
            <a:r>
              <a:rPr lang="en-NZ" sz="2000">
                <a:solidFill>
                  <a:srgbClr val="000000"/>
                </a:solidFill>
                <a:latin typeface="Arial"/>
              </a:rPr>
              <a:t> denotes hierarchy of contextual values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b="1" lang="en-NZ">
                <a:solidFill>
                  <a:srgbClr val="000000"/>
                </a:solidFill>
                <a:latin typeface="Courier New"/>
              </a:rPr>
              <a:t>%</a:t>
            </a:r>
            <a:r>
              <a:rPr b="1" lang="en-NZ" sz="2000">
                <a:solidFill>
                  <a:srgbClr val="000000"/>
                </a:solidFill>
                <a:latin typeface="Arial"/>
              </a:rPr>
              <a:t>:</a:t>
            </a:r>
            <a:r>
              <a:rPr lang="en-NZ" sz="2000">
                <a:solidFill>
                  <a:srgbClr val="000000"/>
                </a:solidFill>
                <a:latin typeface="Arial"/>
              </a:rPr>
              <a:t> placeholders for layers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Contextual </a:t>
            </a:r>
            <a:r>
              <a:rPr b="1" lang="en-NZ" sz="2400">
                <a:solidFill>
                  <a:srgbClr val="008000"/>
                </a:solidFill>
                <a:latin typeface="Arial"/>
              </a:rPr>
              <a:t>Configuration</a:t>
            </a:r>
            <a:r>
              <a:rPr lang="en-NZ" sz="2400">
                <a:latin typeface="Arial"/>
              </a:rPr>
              <a:t> needed for </a:t>
            </a:r>
            <a:r>
              <a:rPr b="1" lang="en-NZ" sz="2400">
                <a:latin typeface="Arial"/>
              </a:rPr>
              <a:t>customization</a:t>
            </a:r>
            <a:endParaRPr/>
          </a:p>
          <a:p>
            <a:pPr lvl="1">
              <a:buSzPct val="120000"/>
              <a:buFont typeface="Arial"/>
              <a:buChar char="•"/>
            </a:pPr>
            <a:r>
              <a:rPr lang="en-NZ" sz="2000">
                <a:latin typeface="Arial"/>
              </a:rPr>
              <a:t>initialize and persist every contextual value</a:t>
            </a:r>
            <a:endParaRPr/>
          </a:p>
        </p:txBody>
      </p:sp>
      <p:sp>
        <p:nvSpPr>
          <p:cNvPr id="477" name="TextShape 3"/>
          <p:cNvSpPr txBox="1"/>
          <p:nvPr/>
        </p:nvSpPr>
        <p:spPr>
          <a:xfrm>
            <a:off x="537120" y="2296800"/>
            <a:ext cx="7022880" cy="639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txBody>
          <a:bodyPr lIns="90000" rIns="90000" tIns="45000" bIns="45000"/>
          <a:p>
            <a:r>
              <a:rPr b="1" lang="en-NZ">
                <a:solidFill>
                  <a:srgbClr val="000000"/>
                </a:solidFill>
                <a:latin typeface="Courier New"/>
              </a:rPr>
              <a:t>[getenv/http_proxy]</a:t>
            </a:r>
            <a:endParaRPr/>
          </a:p>
          <a:p>
            <a:r>
              <a:rPr lang="en-NZ">
                <a:latin typeface="Courier New"/>
              </a:rPr>
              <a:t>  </a:t>
            </a:r>
            <a:r>
              <a:rPr b="1" lang="en-NZ">
                <a:solidFill>
                  <a:srgbClr val="006699"/>
                </a:solidFill>
                <a:latin typeface="Courier New"/>
              </a:rPr>
              <a:t>context</a:t>
            </a:r>
            <a:r>
              <a:rPr lang="en-NZ">
                <a:latin typeface="Courier New"/>
              </a:rPr>
              <a:t>=</a:t>
            </a:r>
            <a:r>
              <a:rPr b="1" lang="en-NZ">
                <a:solidFill>
                  <a:srgbClr val="000000"/>
                </a:solidFill>
                <a:latin typeface="Courier New"/>
              </a:rPr>
              <a:t>/proxies/%network%</a:t>
            </a:r>
            <a:endParaRPr/>
          </a:p>
        </p:txBody>
      </p:sp>
      <p:pic>
        <p:nvPicPr>
          <p:cNvPr id="478" name="" descr=""/>
          <p:cNvPicPr/>
          <p:nvPr/>
        </p:nvPicPr>
        <p:blipFill>
          <a:blip r:embed="rId1"/>
          <a:stretch/>
        </p:blipFill>
        <p:spPr>
          <a:xfrm>
            <a:off x="6696000" y="4629240"/>
            <a:ext cx="1872000" cy="1780560"/>
          </a:xfrm>
          <a:prstGeom prst="rect">
            <a:avLst/>
          </a:prstGeom>
          <a:ln>
            <a:noFill/>
          </a:ln>
        </p:spPr>
      </p:pic>
      <p:sp>
        <p:nvSpPr>
          <p:cNvPr id="479" name="TextShape 4"/>
          <p:cNvSpPr txBox="1"/>
          <p:nvPr/>
        </p:nvSpPr>
        <p:spPr>
          <a:xfrm>
            <a:off x="488880" y="4701240"/>
            <a:ext cx="6207120" cy="970560"/>
          </a:xfrm>
          <a:prstGeom prst="rect">
            <a:avLst/>
          </a:prstGeom>
          <a:noFill/>
          <a:ln w="36000">
            <a:solidFill>
              <a:srgbClr val="579d1c"/>
            </a:solidFill>
            <a:round/>
          </a:ln>
        </p:spPr>
        <p:txBody>
          <a:bodyPr lIns="90000" rIns="90000" tIns="45000" bIns="45000"/>
          <a:p>
            <a:r>
              <a:rPr b="1" lang="en-NZ">
                <a:latin typeface="Courier New"/>
              </a:rPr>
              <a:t>proxies/wlan = proxy1</a:t>
            </a:r>
            <a:endParaRPr/>
          </a:p>
          <a:p>
            <a:r>
              <a:rPr b="1" lang="en-NZ">
                <a:latin typeface="Courier New"/>
              </a:rPr>
              <a:t>proxies/lan = proxy2</a:t>
            </a:r>
            <a:endParaRPr/>
          </a:p>
          <a:p>
            <a:r>
              <a:rPr b="1" lang="en-NZ">
                <a:latin typeface="Courier New"/>
              </a:rPr>
              <a:t>proxies/guestwlan = proxy3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Architecture</a:t>
            </a:r>
            <a:endParaRPr/>
          </a:p>
        </p:txBody>
      </p:sp>
      <p:pic>
        <p:nvPicPr>
          <p:cNvPr id="481" name="" descr=""/>
          <p:cNvPicPr/>
          <p:nvPr/>
        </p:nvPicPr>
        <p:blipFill>
          <a:blip r:embed="rId1"/>
          <a:stretch/>
        </p:blipFill>
        <p:spPr>
          <a:xfrm>
            <a:off x="864000" y="1150560"/>
            <a:ext cx="6834960" cy="5113440"/>
          </a:xfrm>
          <a:prstGeom prst="rect">
            <a:avLst/>
          </a:prstGeom>
          <a:ln>
            <a:noFill/>
          </a:ln>
        </p:spPr>
      </p:pic>
      <p:sp>
        <p:nvSpPr>
          <p:cNvPr id="482" name="TextShape 2"/>
          <p:cNvSpPr txBox="1"/>
          <p:nvPr/>
        </p:nvSpPr>
        <p:spPr>
          <a:xfrm>
            <a:off x="3217680" y="5832000"/>
            <a:ext cx="505296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NZ">
                <a:latin typeface="Arial"/>
              </a:rPr>
              <a:t>share layers + specifications across applications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extShape 1"/>
          <p:cNvSpPr txBox="1"/>
          <p:nvPr/>
        </p:nvSpPr>
        <p:spPr>
          <a:xfrm>
            <a:off x="3011040" y="2886480"/>
            <a:ext cx="2640960" cy="1676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lang="en-NZ" sz="4400">
                <a:solidFill>
                  <a:srgbClr val="ffffff"/>
                </a:solidFill>
                <a:latin typeface="Arial"/>
              </a:rPr>
              <a:t>Evaluation</a:t>
            </a:r>
            <a:r>
              <a:rPr lang="en-NZ" sz="2600">
                <a:latin typeface="Arial"/>
              </a:rPr>
              <a:t>
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TextShape 1"/>
          <p:cNvSpPr txBox="1"/>
          <p:nvPr/>
        </p:nvSpPr>
        <p:spPr>
          <a:xfrm>
            <a:off x="792000" y="273600"/>
            <a:ext cx="7416000" cy="580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NZ" sz="3600">
                <a:latin typeface="Arial"/>
              </a:rPr>
              <a:t>Evaluated Software</a:t>
            </a:r>
            <a:endParaRPr/>
          </a:p>
        </p:txBody>
      </p:sp>
      <p:pic>
        <p:nvPicPr>
          <p:cNvPr id="485" name="" descr=""/>
          <p:cNvPicPr/>
          <p:nvPr/>
        </p:nvPicPr>
        <p:blipFill>
          <a:blip r:embed="rId1"/>
          <a:stretch/>
        </p:blipFill>
        <p:spPr>
          <a:xfrm>
            <a:off x="880200" y="3528000"/>
            <a:ext cx="5815800" cy="2647080"/>
          </a:xfrm>
          <a:prstGeom prst="rect">
            <a:avLst/>
          </a:prstGeom>
          <a:ln>
            <a:noFill/>
          </a:ln>
        </p:spPr>
      </p:pic>
      <p:sp>
        <p:nvSpPr>
          <p:cNvPr id="486" name="TextShape 2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/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applied Elektra on 16 applications/systems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50 million LOC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very different applications and domains</a:t>
            </a:r>
            <a:endParaRPr/>
          </a:p>
          <a:p>
            <a:pPr>
              <a:buSzPct val="45000"/>
              <a:buFont typeface="StarSymbol"/>
              <a:buChar char=""/>
            </a:pPr>
            <a:r>
              <a:rPr lang="en-NZ" sz="2400">
                <a:latin typeface="Arial"/>
              </a:rPr>
              <a:t>no source-code modifications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